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DB381EB-296F-4220-AF7D-9B82846F49AA}">
  <a:tblStyle styleId="{7DB381EB-296F-4220-AF7D-9B82846F49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Lato-bold.fntdata"/><Relationship Id="rId14" Type="http://schemas.openxmlformats.org/officeDocument/2006/relationships/slide" Target="slides/slide8.xml"/><Relationship Id="rId36" Type="http://schemas.openxmlformats.org/officeDocument/2006/relationships/font" Target="fonts/Lato-regular.fntdata"/><Relationship Id="rId17" Type="http://schemas.openxmlformats.org/officeDocument/2006/relationships/slide" Target="slides/slide11.xml"/><Relationship Id="rId39" Type="http://schemas.openxmlformats.org/officeDocument/2006/relationships/font" Target="fonts/Lato-boldItalic.fntdata"/><Relationship Id="rId16" Type="http://schemas.openxmlformats.org/officeDocument/2006/relationships/slide" Target="slides/slide10.xml"/><Relationship Id="rId38" Type="http://schemas.openxmlformats.org/officeDocument/2006/relationships/font" Target="fonts/La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4c1e085a9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4c1e085a9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4c1e085a9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a4c1e085a9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a48ba85a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a48ba85a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48ba85a6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48ba85a6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a48ba85a6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a48ba85a6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a48ba85a6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a48ba85a6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a48ba85a62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a48ba85a62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48ba85a62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a48ba85a62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48ba85a6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a48ba85a6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48ba85a62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48ba85a62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48ba85a62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a48ba85a62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48ba85a62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a48ba85a62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a48ba85a62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a48ba85a62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48ba85a62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a48ba85a62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a48ba85a62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a48ba85a62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48ba85a6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48ba85a6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4c1e085a9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4c1e085a9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48ba85a62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48ba85a62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48ba85a62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48ba85a62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48ba85a62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48ba85a62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4c1e085a9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a4c1e085a9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a4c1e085a9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a4c1e085a9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negociosyemprendimiento.org/2013/07/customer-development-metodologia-validar-modelo-de-negocios.html" TargetMode="External"/><Relationship Id="rId4" Type="http://schemas.openxmlformats.org/officeDocument/2006/relationships/hyperlink" Target="https://innokabi.com/customer-development-o-desarrollo-orientado-al-cliente/" TargetMode="External"/><Relationship Id="rId5" Type="http://schemas.openxmlformats.org/officeDocument/2006/relationships/hyperlink" Target="https://designthinking.gal/la-herramienta-personas/" TargetMode="External"/><Relationship Id="rId6" Type="http://schemas.openxmlformats.org/officeDocument/2006/relationships/hyperlink" Target="https://www.orientadorweb.com/modelo-de-negocio-peer-peer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Equipo 2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537150" y="2849700"/>
            <a:ext cx="3462900" cy="15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CABRERA PÉREZ SAÚL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GONZALEZ VELEZ BRYAN ENRIQUE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MARTINEZ CLEMENTE ENRIQUE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ORTIZ JIMÉNEZ JOSÉ ANTONIO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RODRIGUEZ RAMIREZ SERGIO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TORAL DIAZ HEYVER GIOVANNI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Ventajas</a:t>
            </a:r>
            <a:endParaRPr sz="3100"/>
          </a:p>
        </p:txBody>
      </p:sp>
      <p:sp>
        <p:nvSpPr>
          <p:cNvPr id="187" name="Google Shape;187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Precios </a:t>
            </a:r>
            <a:r>
              <a:rPr lang="es" sz="1800"/>
              <a:t>Económicos</a:t>
            </a:r>
            <a:r>
              <a:rPr lang="es" sz="1800"/>
              <a:t>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Vendedores de calidad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Atracción de clientes</a:t>
            </a:r>
            <a:endParaRPr sz="1800"/>
          </a:p>
        </p:txBody>
      </p:sp>
      <p:pic>
        <p:nvPicPr>
          <p:cNvPr id="188" name="Google Shape;18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0275" y="830150"/>
            <a:ext cx="2322125" cy="174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Desventajas</a:t>
            </a:r>
            <a:endParaRPr sz="3100"/>
          </a:p>
        </p:txBody>
      </p:sp>
      <p:sp>
        <p:nvSpPr>
          <p:cNvPr id="194" name="Google Shape;194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Tiempos de entrega largos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Reputación de la empresa en riesgo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Comentarios negativos</a:t>
            </a:r>
            <a:endParaRPr sz="1800"/>
          </a:p>
        </p:txBody>
      </p:sp>
      <p:pic>
        <p:nvPicPr>
          <p:cNvPr id="195" name="Google Shape;19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595" y="2857350"/>
            <a:ext cx="2717574" cy="192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4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Modelo: Customer Development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2167750" y="207675"/>
            <a:ext cx="4587000" cy="13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es? </a:t>
            </a:r>
            <a:endParaRPr/>
          </a:p>
        </p:txBody>
      </p:sp>
      <p:sp>
        <p:nvSpPr>
          <p:cNvPr id="207" name="Google Shape;207;p25"/>
          <p:cNvSpPr txBox="1"/>
          <p:nvPr/>
        </p:nvSpPr>
        <p:spPr>
          <a:xfrm>
            <a:off x="707225" y="1710275"/>
            <a:ext cx="4118700" cy="22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Es una herramienta que permite a los emprendedores desarrollar productos y crear empresas enfocándose en las necesidades reales de los clientes y del mercado, en lugar de hacerlo sólo con base a sus supuestos.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6350" y="979813"/>
            <a:ext cx="4013276" cy="3183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/>
          <p:nvPr>
            <p:ph type="title"/>
          </p:nvPr>
        </p:nvSpPr>
        <p:spPr>
          <a:xfrm>
            <a:off x="4188550" y="573575"/>
            <a:ext cx="4587000" cy="21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Un error común al emprender es lanzar al mercado productos que realmente los clientes no quieren, no necesitan o que sencillamente nadie estaría dispuesto a pagar por ellos.</a:t>
            </a:r>
            <a:endParaRPr sz="3400"/>
          </a:p>
        </p:txBody>
      </p:sp>
      <p:pic>
        <p:nvPicPr>
          <p:cNvPr id="214" name="Google Shape;2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425" y="2217150"/>
            <a:ext cx="3416126" cy="21363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150" y="2101375"/>
            <a:ext cx="4806849" cy="30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7"/>
          <p:cNvSpPr txBox="1"/>
          <p:nvPr>
            <p:ph type="title"/>
          </p:nvPr>
        </p:nvSpPr>
        <p:spPr>
          <a:xfrm>
            <a:off x="2717550" y="439175"/>
            <a:ext cx="4587000" cy="202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00">
                <a:latin typeface="Arial"/>
                <a:ea typeface="Arial"/>
                <a:cs typeface="Arial"/>
                <a:sym typeface="Arial"/>
              </a:rPr>
              <a:t>¿De dónde surge y cómo se realiza?</a:t>
            </a:r>
            <a:endParaRPr b="1"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7"/>
          <p:cNvSpPr txBox="1"/>
          <p:nvPr/>
        </p:nvSpPr>
        <p:spPr>
          <a:xfrm>
            <a:off x="549750" y="2101375"/>
            <a:ext cx="70128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Término acuñado por Steve Blank, </a:t>
            </a:r>
            <a:r>
              <a:rPr lang="es" sz="1800">
                <a:solidFill>
                  <a:schemeClr val="dk1"/>
                </a:solidFill>
              </a:rPr>
              <a:t>como </a:t>
            </a:r>
            <a:r>
              <a:rPr lang="es" sz="1800"/>
              <a:t>Customer Development, </a:t>
            </a:r>
            <a:r>
              <a:rPr lang="es" sz="1800">
                <a:solidFill>
                  <a:schemeClr val="lt1"/>
                </a:solidFill>
              </a:rPr>
              <a:t>consiste en hacer simplemente, u</a:t>
            </a:r>
            <a:r>
              <a:rPr lang="es" sz="1800">
                <a:solidFill>
                  <a:schemeClr val="dk1"/>
                </a:solidFill>
              </a:rPr>
              <a:t>n desarrollo</a:t>
            </a:r>
            <a:r>
              <a:rPr lang="es" sz="1800"/>
              <a:t> de producto que </a:t>
            </a:r>
            <a:r>
              <a:rPr lang="es" sz="1800">
                <a:solidFill>
                  <a:schemeClr val="lt1"/>
                </a:solidFill>
              </a:rPr>
              <a:t>cubriera las siguientes fases: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s" sz="1800">
                <a:solidFill>
                  <a:schemeClr val="lt1"/>
                </a:solidFill>
              </a:rPr>
              <a:t>Conceptualizar un producto o s</a:t>
            </a:r>
            <a:r>
              <a:rPr lang="es" sz="1800">
                <a:solidFill>
                  <a:schemeClr val="dk1"/>
                </a:solidFill>
              </a:rPr>
              <a:t>ervicio.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s" sz="1800">
                <a:solidFill>
                  <a:schemeClr val="lt1"/>
                </a:solidFill>
              </a:rPr>
              <a:t>Desarrollar el producto o servici</a:t>
            </a:r>
            <a:r>
              <a:rPr lang="es" sz="1800"/>
              <a:t>o.</a:t>
            </a:r>
            <a:endParaRPr sz="1800"/>
          </a:p>
          <a:p>
            <a:pPr indent="-3429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s" sz="1800">
                <a:solidFill>
                  <a:schemeClr val="lt1"/>
                </a:solidFill>
              </a:rPr>
              <a:t>Realizar un test.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s" sz="1800">
                <a:solidFill>
                  <a:schemeClr val="lt1"/>
                </a:solidFill>
              </a:rPr>
              <a:t>Lanzar el producto o servicio al </a:t>
            </a:r>
            <a:r>
              <a:rPr lang="es" sz="1800">
                <a:solidFill>
                  <a:schemeClr val="dk1"/>
                </a:solidFill>
              </a:rPr>
              <a:t>mercado.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8"/>
          <p:cNvPicPr preferRelativeResize="0"/>
          <p:nvPr/>
        </p:nvPicPr>
        <p:blipFill rotWithShape="1">
          <a:blip r:embed="rId3">
            <a:alphaModFix/>
          </a:blip>
          <a:srcRect b="44831" l="4930" r="4939" t="-28457"/>
          <a:stretch/>
        </p:blipFill>
        <p:spPr>
          <a:xfrm>
            <a:off x="-41100" y="476475"/>
            <a:ext cx="9143974" cy="290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8"/>
          <p:cNvSpPr txBox="1"/>
          <p:nvPr>
            <p:ph type="title"/>
          </p:nvPr>
        </p:nvSpPr>
        <p:spPr>
          <a:xfrm>
            <a:off x="3139850" y="353650"/>
            <a:ext cx="2026800" cy="10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800"/>
              <a:t>Fases</a:t>
            </a:r>
            <a:endParaRPr sz="3800"/>
          </a:p>
        </p:txBody>
      </p:sp>
      <p:sp>
        <p:nvSpPr>
          <p:cNvPr id="228" name="Google Shape;228;p28"/>
          <p:cNvSpPr txBox="1"/>
          <p:nvPr/>
        </p:nvSpPr>
        <p:spPr>
          <a:xfrm>
            <a:off x="0" y="3176500"/>
            <a:ext cx="9224100" cy="14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</a:rPr>
              <a:t>1. Descubrimiento de clientes</a:t>
            </a:r>
            <a:endParaRPr b="1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</a:rPr>
              <a:t>(Customer Discovery)   2. Validación de clientes          </a:t>
            </a:r>
            <a:r>
              <a:rPr b="1" lang="es">
                <a:solidFill>
                  <a:schemeClr val="lt1"/>
                </a:solidFill>
              </a:rPr>
              <a:t>3. Creación de clientes       4. Creación de la empresa</a:t>
            </a:r>
            <a:endParaRPr b="1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</a:rPr>
              <a:t>                                           </a:t>
            </a:r>
            <a:r>
              <a:rPr b="1" lang="es">
                <a:solidFill>
                  <a:schemeClr val="lt1"/>
                </a:solidFill>
              </a:rPr>
              <a:t>(Customer Validation)               </a:t>
            </a:r>
            <a:r>
              <a:rPr b="1" lang="es">
                <a:solidFill>
                  <a:schemeClr val="lt1"/>
                </a:solidFill>
              </a:rPr>
              <a:t> (Customer Creation)         (Company Building)</a:t>
            </a:r>
            <a:endParaRPr b="1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Ventajas y Desventajas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0"/>
          <p:cNvSpPr txBox="1"/>
          <p:nvPr>
            <p:ph type="title"/>
          </p:nvPr>
        </p:nvSpPr>
        <p:spPr>
          <a:xfrm>
            <a:off x="4024250" y="11715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 conocer tu mercado real disminuyes el margen de error al crear tu empresa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 una manera de desarrollar nuestros clientes para poder detectar necesidades y resolverlas. De esta manera, podremos tener cierta garantía de que el producto se adecúa a lo que está en demanda por parte de los consumidores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0"/>
          <p:cNvSpPr txBox="1"/>
          <p:nvPr/>
        </p:nvSpPr>
        <p:spPr>
          <a:xfrm>
            <a:off x="1621600" y="253375"/>
            <a:ext cx="60810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VENTAJAS</a:t>
            </a:r>
            <a:endParaRPr sz="2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0" name="Google Shape;24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950" y="1629038"/>
            <a:ext cx="2883701" cy="203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 customer development se basa en descubrir las necesidades de los clientes, previo al lanzamiento del producto, para conocer su mercado real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 basa solo en obtener clientes para el consumo, no en apoyar la empresa en general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1"/>
          <p:cNvSpPr txBox="1"/>
          <p:nvPr/>
        </p:nvSpPr>
        <p:spPr>
          <a:xfrm>
            <a:off x="1621600" y="253375"/>
            <a:ext cx="60810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DESVENTAJAS</a:t>
            </a:r>
            <a:endParaRPr sz="2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7" name="Google Shape;2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5224" y="1799200"/>
            <a:ext cx="2587100" cy="154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/>
              <a:t>Modelo: Peer to Peer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Ejemplos de aplicación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3"/>
          <p:cNvSpPr txBox="1"/>
          <p:nvPr/>
        </p:nvSpPr>
        <p:spPr>
          <a:xfrm>
            <a:off x="772800" y="253375"/>
            <a:ext cx="78420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Técnica</a:t>
            </a:r>
            <a:r>
              <a:rPr lang="es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empatía</a:t>
            </a:r>
            <a:r>
              <a:rPr lang="es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9" name="Google Shape;259;p33"/>
          <p:cNvPicPr preferRelativeResize="0"/>
          <p:nvPr/>
        </p:nvPicPr>
        <p:blipFill rotWithShape="1">
          <a:blip r:embed="rId3">
            <a:alphaModFix/>
          </a:blip>
          <a:srcRect b="3269" l="5502" r="3089" t="0"/>
          <a:stretch/>
        </p:blipFill>
        <p:spPr>
          <a:xfrm>
            <a:off x="1748725" y="923050"/>
            <a:ext cx="5646549" cy="391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4"/>
          <p:cNvSpPr txBox="1"/>
          <p:nvPr/>
        </p:nvSpPr>
        <p:spPr>
          <a:xfrm>
            <a:off x="2027000" y="190025"/>
            <a:ext cx="52830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Customer Journey Map</a:t>
            </a:r>
            <a:endParaRPr sz="2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6" name="Google Shape;26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425" y="925250"/>
            <a:ext cx="6179150" cy="381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5"/>
          <p:cNvSpPr txBox="1"/>
          <p:nvPr/>
        </p:nvSpPr>
        <p:spPr>
          <a:xfrm>
            <a:off x="1824300" y="266050"/>
            <a:ext cx="56628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 Herramienta personas</a:t>
            </a:r>
            <a:endParaRPr sz="2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35"/>
          <p:cNvPicPr preferRelativeResize="0"/>
          <p:nvPr/>
        </p:nvPicPr>
        <p:blipFill rotWithShape="1">
          <a:blip r:embed="rId3">
            <a:alphaModFix/>
          </a:blip>
          <a:srcRect b="0" l="4944" r="5160" t="0"/>
          <a:stretch/>
        </p:blipFill>
        <p:spPr>
          <a:xfrm>
            <a:off x="1792563" y="1114825"/>
            <a:ext cx="5726274" cy="360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6"/>
          <p:cNvSpPr txBox="1"/>
          <p:nvPr>
            <p:ph type="title"/>
          </p:nvPr>
        </p:nvSpPr>
        <p:spPr>
          <a:xfrm>
            <a:off x="823850" y="866775"/>
            <a:ext cx="7664100" cy="385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Díaz, J. (2013, 9 julio). Customer Development, una metodología para Validar tu Modelo de Negocios. negocios y emprendimiento. </a:t>
            </a:r>
            <a:r>
              <a:rPr lang="es" sz="12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https://www.negociosyemprendimiento.org/2013/07/customer-development-metodologia-validar-modelo-de-negocios.html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Prim, A. (s. f.). Customer development o Desarrollo orientado al cliente. innokabi. Recuperado 22 de octubre de 2020, de </a:t>
            </a:r>
            <a:r>
              <a:rPr lang="es" sz="12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https://innokabi.com/customer-development-o-desarrollo-orientado-al-cliente/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Nielsen, Lene (2013). Personas. En Soegaard, Mads y Dam, Rikke Friis (eds.). The Encyclopedia of Human-Computer Interaction, 2nd Ed. Aarhus, Dinamarca: The Interaction Design Foundation. Recuperado de : </a:t>
            </a:r>
            <a:r>
              <a:rPr lang="es" sz="12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https://designthinking.gal/la-herramienta-personas/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Mejías, E. (s. f.). Modelo de Negocio de Éxito: Peer to Peer. Recuperado 23 de octubre de 2020, de </a:t>
            </a:r>
            <a:r>
              <a:rPr lang="es" sz="12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https://www.orientadorweb.com/modelo-de-negocio-peer-peer/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79" name="Google Shape;279;p36"/>
          <p:cNvSpPr txBox="1"/>
          <p:nvPr/>
        </p:nvSpPr>
        <p:spPr>
          <a:xfrm>
            <a:off x="1773625" y="418075"/>
            <a:ext cx="53463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Refeferencias</a:t>
            </a:r>
            <a:endParaRPr sz="2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 por su atención!!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3266850" y="296100"/>
            <a:ext cx="26103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</a:t>
            </a:r>
            <a:r>
              <a:rPr lang="es"/>
              <a:t>Qué</a:t>
            </a:r>
            <a:r>
              <a:rPr lang="es"/>
              <a:t> es P2P?</a:t>
            </a:r>
            <a:endParaRPr/>
          </a:p>
        </p:txBody>
      </p:sp>
      <p:sp>
        <p:nvSpPr>
          <p:cNvPr id="147" name="Google Shape;147;p15"/>
          <p:cNvSpPr txBox="1"/>
          <p:nvPr/>
        </p:nvSpPr>
        <p:spPr>
          <a:xfrm>
            <a:off x="1592250" y="1444800"/>
            <a:ext cx="5959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Una conexión que permite el intercambio de archivos entre computadores sin que medie la acción de un tercero.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9501" y="2571750"/>
            <a:ext cx="4164999" cy="18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Fases del P2P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Puesta en marcha</a:t>
            </a:r>
            <a:endParaRPr/>
          </a:p>
        </p:txBody>
      </p:sp>
      <p:sp>
        <p:nvSpPr>
          <p:cNvPr id="159" name="Google Shape;159;p17"/>
          <p:cNvSpPr txBox="1"/>
          <p:nvPr/>
        </p:nvSpPr>
        <p:spPr>
          <a:xfrm>
            <a:off x="1297500" y="1131625"/>
            <a:ext cx="7297500" cy="3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Contratación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del personal adecuado.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Taller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donde nos podrían fabricar el producto.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Estudiar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 forma de dar a conocer en el mercado nuestro producto o servicio.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Creación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una Web corporativa y de cara al público.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Formación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 puesta en marcha de un protocolo de atención al cliente.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 del proyecto</a:t>
            </a:r>
            <a:endParaRPr/>
          </a:p>
        </p:txBody>
      </p:sp>
      <p:sp>
        <p:nvSpPr>
          <p:cNvPr id="165" name="Google Shape;165;p18"/>
          <p:cNvSpPr txBox="1"/>
          <p:nvPr/>
        </p:nvSpPr>
        <p:spPr>
          <a:xfrm>
            <a:off x="1297500" y="1177925"/>
            <a:ext cx="7387200" cy="3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Localizamos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las necesidades del usuario (futuro cliente).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Analizamos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 existe ya en el mercado una competencia que se aproxime a nuestro proyecto.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Diseño: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Creación de bocetos, planos y el desarrollo del producto y/o servicio.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Localización: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Búsqueda de los lugares donde el proyecto puede localizarse.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Legal: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Análisis y estudio de los procesos de homologación necesarios en cada producto, gestión de dichas homologaciones.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Estudio del precio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adecuado de nuestro producto y/o servicio.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Análisis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pequeña escala del comportamiento de nuestro consumidor ante la oferta o compra de nuestro producto.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b="1"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Pruebas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ensayo y error, mejorando y afinando.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Modelos de negocios P2P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5" name="Google Shape;175;p20"/>
          <p:cNvGraphicFramePr/>
          <p:nvPr/>
        </p:nvGraphicFramePr>
        <p:xfrm>
          <a:off x="1333500" y="606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{7DB381EB-296F-4220-AF7D-9B82846F49AA}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500">
                          <a:solidFill>
                            <a:srgbClr val="FFFFFF"/>
                          </a:solidFill>
                        </a:rPr>
                        <a:t>Modelo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500">
                          <a:solidFill>
                            <a:srgbClr val="FFFFFF"/>
                          </a:solidFill>
                        </a:rPr>
                        <a:t>¿Que es?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500">
                          <a:solidFill>
                            <a:srgbClr val="FFFFFF"/>
                          </a:solidFill>
                        </a:rPr>
                        <a:t>Intercambio Social P2P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FFFFFF"/>
                          </a:solidFill>
                        </a:rPr>
                        <a:t>Financiamiento de un proyecto</a:t>
                      </a:r>
                      <a:endParaRPr sz="13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500">
                          <a:solidFill>
                            <a:srgbClr val="FFFFFF"/>
                          </a:solidFill>
                        </a:rPr>
                        <a:t>Finanzas P2P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FFFFFF"/>
                          </a:solidFill>
                        </a:rPr>
                        <a:t>Pago y </a:t>
                      </a:r>
                      <a:r>
                        <a:rPr lang="es" sz="1300">
                          <a:solidFill>
                            <a:srgbClr val="FFFFFF"/>
                          </a:solidFill>
                        </a:rPr>
                        <a:t>préstamo</a:t>
                      </a:r>
                      <a:r>
                        <a:rPr lang="es" sz="1300">
                          <a:solidFill>
                            <a:srgbClr val="FFFFFF"/>
                          </a:solidFill>
                        </a:rPr>
                        <a:t> de dinero entre usuarios</a:t>
                      </a:r>
                      <a:endParaRPr sz="13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500">
                          <a:solidFill>
                            <a:srgbClr val="FFFFFF"/>
                          </a:solidFill>
                        </a:rPr>
                        <a:t>Compras P2P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FFFFFF"/>
                          </a:solidFill>
                        </a:rPr>
                        <a:t>Mejor conocido como e-</a:t>
                      </a:r>
                      <a:r>
                        <a:rPr lang="es" sz="1300">
                          <a:solidFill>
                            <a:srgbClr val="FFFFFF"/>
                          </a:solidFill>
                        </a:rPr>
                        <a:t>commerce</a:t>
                      </a:r>
                      <a:endParaRPr sz="13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500">
                          <a:solidFill>
                            <a:srgbClr val="FFFFFF"/>
                          </a:solidFill>
                        </a:rPr>
                        <a:t>Servicios P2P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FFFFFF"/>
                          </a:solidFill>
                        </a:rPr>
                        <a:t>Pago de servicios a otros usuarios</a:t>
                      </a:r>
                      <a:endParaRPr sz="13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3375" y="2789800"/>
            <a:ext cx="3979252" cy="217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Ventajas y Desventajas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